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2ABB-BE70-4E94-BF12-DFEB911D44DB}" type="datetimeFigureOut">
              <a:rPr kumimoji="1" lang="ja-JP" altLang="en-US" smtClean="0"/>
              <a:t>2025/8/27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F8278-65C1-4555-BA4E-11CFC122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8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781EF812-076B-464C-A20F-4C21473EFBBF}" type="slidenum">
              <a:rPr lang="en-US" altLang="ja-JP" sz="1200"/>
              <a:pPr eaLnBrk="1" hangingPunct="1">
                <a:defRPr/>
              </a:pPr>
              <a:t>1</a:t>
            </a:fld>
            <a:endParaRPr lang="en-US" altLang="ja-JP" sz="1200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551E4C44-F471-4758-BF73-6D221FB6C56E}" type="slidenum">
              <a:rPr lang="en-US" altLang="ja-JP" sz="1200"/>
              <a:pPr eaLnBrk="1" hangingPunct="1">
                <a:defRPr/>
              </a:pPr>
              <a:t>2</a:t>
            </a:fld>
            <a:endParaRPr lang="en-US" altLang="ja-JP" sz="12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D7206-656A-1687-E2E3-11C8DB630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7C876A4-359D-0DF3-FA53-088AD1E369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781EF812-076B-464C-A20F-4C21473EFBBF}" type="slidenum">
              <a:rPr lang="en-US" altLang="ja-JP" sz="1200"/>
              <a:pPr eaLnBrk="1" hangingPunct="1">
                <a:defRPr/>
              </a:pPr>
              <a:t>3</a:t>
            </a:fld>
            <a:endParaRPr lang="en-US" altLang="ja-JP" sz="1200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8E366E6-EB9F-4764-7366-E6565B44E7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5303EE8-D1AE-011B-5D6F-C3BECA07C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67323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3427D-6657-D28E-355A-C4566A8C5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48AFE695-79EA-C160-6081-CBBB4B0C4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551E4C44-F471-4758-BF73-6D221FB6C56E}" type="slidenum">
              <a:rPr lang="en-US" altLang="ja-JP" sz="1200"/>
              <a:pPr eaLnBrk="1" hangingPunct="1">
                <a:defRPr/>
              </a:pPr>
              <a:t>4</a:t>
            </a:fld>
            <a:endParaRPr lang="en-US" altLang="ja-JP" sz="1200" dirty="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0699697-BFFB-CB92-E00E-0B45C9C8B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B961508-F27F-2995-4C56-D19B48581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35909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2025/8/27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正方形/長方形 4"/>
          <p:cNvSpPr>
            <a:spLocks noChangeArrowheads="1"/>
          </p:cNvSpPr>
          <p:nvPr/>
        </p:nvSpPr>
        <p:spPr bwMode="auto">
          <a:xfrm>
            <a:off x="1690687" y="1622425"/>
            <a:ext cx="8642350" cy="4370388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2051" name="テキスト ボックス 2"/>
          <p:cNvSpPr txBox="1">
            <a:spLocks noChangeArrowheads="1"/>
          </p:cNvSpPr>
          <p:nvPr/>
        </p:nvSpPr>
        <p:spPr bwMode="auto">
          <a:xfrm>
            <a:off x="2282825" y="187326"/>
            <a:ext cx="7626350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000" b="1">
                <a:solidFill>
                  <a:srgbClr val="006600"/>
                </a:solidFill>
              </a:rPr>
              <a:t>【</a:t>
            </a:r>
            <a:r>
              <a:rPr lang="ja-JP" altLang="en-US" sz="2000" b="1">
                <a:solidFill>
                  <a:srgbClr val="006600"/>
                </a:solidFill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</a:rPr>
              <a:t>/</a:t>
            </a:r>
            <a:r>
              <a:rPr lang="ja-JP" altLang="en-US" sz="2000" b="1">
                <a:solidFill>
                  <a:srgbClr val="006600"/>
                </a:solidFill>
              </a:rPr>
              <a:t>一般演題</a:t>
            </a:r>
            <a:r>
              <a:rPr lang="en-US" altLang="ja-JP" sz="2000" b="1">
                <a:solidFill>
                  <a:srgbClr val="00660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/>
              <a:t>スライド　（開示すべき情報がない場合）</a:t>
            </a: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2506663" y="1556792"/>
            <a:ext cx="717867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ja-JP" altLang="en-US" dirty="0">
                <a:latin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</a:rPr>
              <a:t>　</a:t>
            </a: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   所属名</a:t>
            </a:r>
            <a:endParaRPr kumimoji="0" lang="ja-JP" altLang="en-US" b="1" dirty="0">
              <a:latin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375694" y="5732065"/>
            <a:ext cx="7440612" cy="65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defRPr/>
            </a:pPr>
            <a:r>
              <a:rPr lang="ja-JP" altLang="en-US" b="1" dirty="0">
                <a:solidFill>
                  <a:schemeClr val="accent2"/>
                </a:solidFill>
                <a:ea typeface="ＭＳ Ｐゴシック" pitchFamily="50" charset="-128"/>
              </a:rPr>
              <a:t>　</a:t>
            </a:r>
            <a:r>
              <a:rPr lang="ja-JP" altLang="en-US" b="1" dirty="0">
                <a:latin typeface="+mn-ea"/>
              </a:rPr>
              <a:t>演題発表に関連し、開示すべき</a:t>
            </a:r>
            <a:r>
              <a:rPr lang="en-US" altLang="ja-JP" b="1" dirty="0">
                <a:latin typeface="+mn-ea"/>
              </a:rPr>
              <a:t>COI </a:t>
            </a:r>
            <a:r>
              <a:rPr lang="ja-JP" altLang="en-US" b="1" dirty="0">
                <a:latin typeface="+mn-ea"/>
              </a:rPr>
              <a:t>関係にある企業等はありません。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B32F252-ACB2-B044-2012-6F0420062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825" y="3356993"/>
            <a:ext cx="7626350" cy="7920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2000" dirty="0"/>
              <a:t>BPCNPNP2025</a:t>
            </a:r>
            <a:r>
              <a:rPr lang="ja-JP" altLang="en-US" sz="2000" dirty="0"/>
              <a:t>合同年会</a:t>
            </a:r>
            <a:endParaRPr lang="en-US" altLang="ja-JP" sz="2000" dirty="0"/>
          </a:p>
          <a:p>
            <a:pPr algn="ctr"/>
            <a:r>
              <a:rPr lang="ja-JP" altLang="en-US" sz="2000" dirty="0"/>
              <a:t>筆頭発表者のＣＯ Ｉ 開示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4"/>
          <p:cNvSpPr>
            <a:spLocks noChangeArrowheads="1"/>
          </p:cNvSpPr>
          <p:nvPr/>
        </p:nvSpPr>
        <p:spPr bwMode="auto">
          <a:xfrm>
            <a:off x="1812925" y="1622425"/>
            <a:ext cx="8642350" cy="4370388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2507457" y="1124745"/>
            <a:ext cx="71770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dirty="0">
                <a:latin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○筆頭演者名　共著者名　</a:t>
            </a: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   所属名</a:t>
            </a:r>
            <a:endParaRPr kumimoji="0" lang="ja-JP" altLang="en-US" b="1" dirty="0">
              <a:latin typeface="+mn-ea"/>
            </a:endParaRP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2541587" y="3284984"/>
            <a:ext cx="7108825" cy="3063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ja-JP" altLang="en-US" sz="1600" b="1" dirty="0">
                <a:solidFill>
                  <a:schemeClr val="accent2"/>
                </a:solidFill>
              </a:rPr>
              <a:t>　</a:t>
            </a:r>
            <a:r>
              <a:rPr lang="ja-JP" altLang="en-US" sz="1600" b="1" dirty="0">
                <a:latin typeface="ＭＳ Ｐゴシック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charset="-128"/>
              </a:rPr>
              <a:t>COI </a:t>
            </a:r>
            <a:r>
              <a:rPr lang="ja-JP" altLang="en-US" sz="1600" b="1" dirty="0">
                <a:latin typeface="ＭＳ Ｐゴシック" charset="-128"/>
              </a:rPr>
              <a:t>関係にある企業等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  ①顧問：　　　　　　　　 　　　　　　　　  ○○製薬　　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②株保有・利益：　　　　　　　　　　　　○○製薬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③特許使用料：　　　　　　　　　　　　  ○○製薬　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④講演料：　　　　　　　　　　　　　　　　○○製薬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⑤原稿料：　　　　　　　　　　　　　　　　○○製薬　　　　　  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⑥受託研究・共同研究費：　　　　　　○○製薬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⑦奨学寄付金：　 　　　　　　　　　　　 ○○製薬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⑧寄付講座所属：　　　　　　　　　　　あり（○○製薬）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⑨贈答品などの報酬：　　　　　　　　 あり（○○製薬）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B8DE350-5848-8406-9012-567BB9D08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25" y="187326"/>
            <a:ext cx="7626350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000" b="1" dirty="0">
                <a:solidFill>
                  <a:srgbClr val="006600"/>
                </a:solidFill>
              </a:rPr>
              <a:t>【</a:t>
            </a:r>
            <a:r>
              <a:rPr lang="ja-JP" altLang="en-US" sz="2000" b="1" dirty="0">
                <a:solidFill>
                  <a:srgbClr val="006600"/>
                </a:solidFill>
              </a:rPr>
              <a:t>指定演題</a:t>
            </a:r>
            <a:r>
              <a:rPr lang="en-US" altLang="ja-JP" sz="2000" b="1" dirty="0">
                <a:solidFill>
                  <a:srgbClr val="006600"/>
                </a:solidFill>
              </a:rPr>
              <a:t>/</a:t>
            </a:r>
            <a:r>
              <a:rPr lang="ja-JP" altLang="en-US" sz="2000" b="1" dirty="0">
                <a:solidFill>
                  <a:srgbClr val="006600"/>
                </a:solidFill>
              </a:rPr>
              <a:t>一般演題</a:t>
            </a:r>
            <a:r>
              <a:rPr lang="en-US" altLang="ja-JP" sz="2000" b="1" dirty="0">
                <a:solidFill>
                  <a:srgbClr val="00660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/>
              <a:t>スライド　（開示すべき情報がある場合）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5BE1F79-FE8E-A1CF-14F9-7262AC742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825" y="2420888"/>
            <a:ext cx="7626350" cy="6724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ja-JP" sz="2000" dirty="0"/>
              <a:t>BPCNPNP2025</a:t>
            </a:r>
            <a:r>
              <a:rPr lang="ja-JP" altLang="en-US" sz="2000" dirty="0"/>
              <a:t>合同年会</a:t>
            </a:r>
            <a:endParaRPr lang="en-US" altLang="ja-JP" sz="2000" dirty="0"/>
          </a:p>
          <a:p>
            <a:pPr algn="ctr"/>
            <a:r>
              <a:rPr lang="ja-JP" altLang="en-US" sz="2000" dirty="0"/>
              <a:t>筆頭発表者のＣＯ Ｉ 開示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A0D88-19E4-E90E-5194-91BA7DFF3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正方形/長方形 4">
            <a:extLst>
              <a:ext uri="{FF2B5EF4-FFF2-40B4-BE49-F238E27FC236}">
                <a16:creationId xmlns:a16="http://schemas.microsoft.com/office/drawing/2014/main" id="{59731668-B367-2401-E021-1D37ABF56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687" y="1622425"/>
            <a:ext cx="8642350" cy="4370388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2051" name="テキスト ボックス 2">
            <a:extLst>
              <a:ext uri="{FF2B5EF4-FFF2-40B4-BE49-F238E27FC236}">
                <a16:creationId xmlns:a16="http://schemas.microsoft.com/office/drawing/2014/main" id="{51389352-86B1-1DA4-8D05-F597118FF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25" y="187326"/>
            <a:ext cx="7626350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000" b="1">
                <a:solidFill>
                  <a:srgbClr val="006600"/>
                </a:solidFill>
              </a:rPr>
              <a:t>【</a:t>
            </a:r>
            <a:r>
              <a:rPr lang="ja-JP" altLang="en-US" sz="2000" b="1">
                <a:solidFill>
                  <a:srgbClr val="006600"/>
                </a:solidFill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</a:rPr>
              <a:t>/</a:t>
            </a:r>
            <a:r>
              <a:rPr lang="ja-JP" altLang="en-US" sz="2000" b="1">
                <a:solidFill>
                  <a:srgbClr val="006600"/>
                </a:solidFill>
              </a:rPr>
              <a:t>一般演題</a:t>
            </a:r>
            <a:r>
              <a:rPr lang="en-US" altLang="ja-JP" sz="2000" b="1">
                <a:solidFill>
                  <a:srgbClr val="00660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/>
              <a:t>スライド　（開示すべき情報がない場合）</a:t>
            </a:r>
          </a:p>
        </p:txBody>
      </p:sp>
      <p:sp>
        <p:nvSpPr>
          <p:cNvPr id="13" name="正方形/長方形 5">
            <a:extLst>
              <a:ext uri="{FF2B5EF4-FFF2-40B4-BE49-F238E27FC236}">
                <a16:creationId xmlns:a16="http://schemas.microsoft.com/office/drawing/2014/main" id="{E21B66CE-A670-8C11-141A-934CEEA19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63" y="1556792"/>
            <a:ext cx="7178675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ja-JP" altLang="en-US" dirty="0">
                <a:latin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</a:rPr>
              <a:t>　</a:t>
            </a: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   所属名</a:t>
            </a:r>
            <a:endParaRPr kumimoji="0" lang="ja-JP" altLang="en-US" b="1" dirty="0">
              <a:latin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E094DEF-89A5-70C8-C128-36423A991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694" y="5732065"/>
            <a:ext cx="7440612" cy="65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defRPr/>
            </a:pPr>
            <a:r>
              <a:rPr lang="ja-JP" altLang="en-US" b="1" dirty="0">
                <a:solidFill>
                  <a:schemeClr val="accent2"/>
                </a:solidFill>
                <a:ea typeface="ＭＳ Ｐゴシック" pitchFamily="50" charset="-128"/>
              </a:rPr>
              <a:t>　</a:t>
            </a:r>
            <a:r>
              <a:rPr lang="ja-JP" altLang="en-US" b="1" dirty="0">
                <a:latin typeface="+mn-ea"/>
              </a:rPr>
              <a:t>演題発表に関連し、開示すべき</a:t>
            </a:r>
            <a:r>
              <a:rPr lang="en-US" altLang="ja-JP" b="1" dirty="0">
                <a:latin typeface="+mn-ea"/>
              </a:rPr>
              <a:t>COI </a:t>
            </a:r>
            <a:r>
              <a:rPr lang="ja-JP" altLang="en-US" b="1" dirty="0">
                <a:latin typeface="+mn-ea"/>
              </a:rPr>
              <a:t>関係にある企業等はありません。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365DDD4-4BC0-88BF-82DD-32523511A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825" y="3356992"/>
            <a:ext cx="7626350" cy="165030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000" dirty="0"/>
              <a:t>第</a:t>
            </a:r>
            <a:r>
              <a:rPr lang="en-US" altLang="ja-JP" sz="2000" dirty="0"/>
              <a:t>47</a:t>
            </a:r>
            <a:r>
              <a:rPr lang="ja-JP" altLang="en-US" sz="2000" dirty="0"/>
              <a:t>回日本生物学的精神医学会・</a:t>
            </a:r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第</a:t>
            </a:r>
            <a:r>
              <a:rPr lang="en-US" altLang="ja-JP" sz="2000" dirty="0"/>
              <a:t>35</a:t>
            </a:r>
            <a:r>
              <a:rPr lang="ja-JP" altLang="en-US" sz="2000" dirty="0"/>
              <a:t>回日本臨床精神神経薬理学会・</a:t>
            </a:r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第</a:t>
            </a:r>
            <a:r>
              <a:rPr lang="en-US" altLang="ja-JP" sz="2000" dirty="0"/>
              <a:t>55</a:t>
            </a:r>
            <a:r>
              <a:rPr lang="ja-JP" altLang="en-US" sz="2000" dirty="0"/>
              <a:t>回日本神経精神薬理学会　合同年会</a:t>
            </a:r>
            <a:endParaRPr lang="en-US" altLang="ja-JP" sz="2000" dirty="0"/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筆頭発表者のＣＯ Ｉ 開示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66470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22931-9B1A-22FA-4239-DCAA14B5B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正方形/長方形 4">
            <a:extLst>
              <a:ext uri="{FF2B5EF4-FFF2-40B4-BE49-F238E27FC236}">
                <a16:creationId xmlns:a16="http://schemas.microsoft.com/office/drawing/2014/main" id="{8B85076A-40A3-433C-7594-0CCE85F2C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622425"/>
            <a:ext cx="8642350" cy="4370388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13" name="正方形/長方形 5">
            <a:extLst>
              <a:ext uri="{FF2B5EF4-FFF2-40B4-BE49-F238E27FC236}">
                <a16:creationId xmlns:a16="http://schemas.microsoft.com/office/drawing/2014/main" id="{9BEC8B21-C122-0AFF-DD87-2960FEA64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7457" y="1124745"/>
            <a:ext cx="71770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dirty="0">
                <a:latin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</a:endParaRPr>
          </a:p>
          <a:p>
            <a:pPr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○筆頭演者名　共著者名　</a:t>
            </a:r>
          </a:p>
          <a:p>
            <a:pPr>
              <a:defRPr/>
            </a:pPr>
            <a:r>
              <a:rPr kumimoji="0" lang="ja-JP" altLang="en-US" dirty="0">
                <a:latin typeface="+mn-ea"/>
              </a:rPr>
              <a:t>   所属名</a:t>
            </a:r>
            <a:endParaRPr kumimoji="0" lang="ja-JP" altLang="en-US" b="1" dirty="0">
              <a:latin typeface="+mn-ea"/>
            </a:endParaRPr>
          </a:p>
        </p:txBody>
      </p:sp>
      <p:sp>
        <p:nvSpPr>
          <p:cNvPr id="3077" name="Rectangle 3">
            <a:extLst>
              <a:ext uri="{FF2B5EF4-FFF2-40B4-BE49-F238E27FC236}">
                <a16:creationId xmlns:a16="http://schemas.microsoft.com/office/drawing/2014/main" id="{B7B4F3E9-888E-CE7E-12DD-F667E1C8C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3836655"/>
            <a:ext cx="7108825" cy="3063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ja-JP" altLang="en-US" sz="1600" b="1" dirty="0">
                <a:solidFill>
                  <a:schemeClr val="accent2"/>
                </a:solidFill>
              </a:rPr>
              <a:t>　</a:t>
            </a:r>
            <a:r>
              <a:rPr lang="ja-JP" altLang="en-US" sz="1600" b="1" dirty="0">
                <a:latin typeface="ＭＳ Ｐゴシック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charset="-128"/>
              </a:rPr>
              <a:t>COI </a:t>
            </a:r>
            <a:r>
              <a:rPr lang="ja-JP" altLang="en-US" sz="1600" b="1" dirty="0">
                <a:latin typeface="ＭＳ Ｐゴシック" charset="-128"/>
              </a:rPr>
              <a:t>関係にある企業等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  ①顧問：　　　　　　　　 　　　　　　　　  ○○製薬　　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②株保有・利益：　　　　　　　　　　　　○○製薬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③特許使用料：　　　　　　　　　　　　  ○○製薬　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④講演料：　　　　　　　　　　　　　　　　○○製薬　　　　　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⑤原稿料：　　　　　　　　　　　　　　　　○○製薬　　　　　  　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⑥受託研究・共同研究費：　　　　　　○○製薬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⑦奨学寄付金：　 　　　　　　　　　　　 ○○製薬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⑧寄付講座所属：　　　　　　　　　　　あり（○○製薬）</a:t>
            </a:r>
          </a:p>
          <a:p>
            <a:pPr marL="990600">
              <a:spcBef>
                <a:spcPct val="20000"/>
              </a:spcBef>
            </a:pPr>
            <a:r>
              <a:rPr lang="ja-JP" altLang="en-US" sz="1600" b="1" dirty="0">
                <a:latin typeface="ＭＳ Ｐゴシック" charset="-128"/>
              </a:rPr>
              <a:t>　　⑨贈答品などの報酬：　　　　　　　　 あり（○○製薬）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BC0455-CF5E-306B-CCDF-7ABA1C525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825" y="187326"/>
            <a:ext cx="7626350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000" b="1" dirty="0">
                <a:solidFill>
                  <a:srgbClr val="006600"/>
                </a:solidFill>
              </a:rPr>
              <a:t>【</a:t>
            </a:r>
            <a:r>
              <a:rPr lang="ja-JP" altLang="en-US" sz="2000" b="1" dirty="0">
                <a:solidFill>
                  <a:srgbClr val="006600"/>
                </a:solidFill>
              </a:rPr>
              <a:t>指定演題</a:t>
            </a:r>
            <a:r>
              <a:rPr lang="en-US" altLang="ja-JP" sz="2000" b="1" dirty="0">
                <a:solidFill>
                  <a:srgbClr val="006600"/>
                </a:solidFill>
              </a:rPr>
              <a:t>/</a:t>
            </a:r>
            <a:r>
              <a:rPr lang="ja-JP" altLang="en-US" sz="2000" b="1" dirty="0">
                <a:solidFill>
                  <a:srgbClr val="006600"/>
                </a:solidFill>
              </a:rPr>
              <a:t>一般演題</a:t>
            </a:r>
            <a:r>
              <a:rPr lang="en-US" altLang="ja-JP" sz="2000" b="1" dirty="0">
                <a:solidFill>
                  <a:srgbClr val="00660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/>
              <a:t>スライド　（開示すべき情報がある場合）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B05B52-6C23-203C-8384-E72DD56BD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825" y="2348880"/>
            <a:ext cx="7626350" cy="146056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</a:t>
            </a:r>
            <a:r>
              <a:rPr lang="ja-JP" altLang="en-US" sz="2000" dirty="0"/>
              <a:t>第</a:t>
            </a:r>
            <a:r>
              <a:rPr lang="en-US" altLang="ja-JP" sz="2000" dirty="0"/>
              <a:t>47</a:t>
            </a:r>
            <a:r>
              <a:rPr lang="ja-JP" altLang="en-US" sz="2000" dirty="0"/>
              <a:t>回日本生物学的精神医学会・</a:t>
            </a:r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第</a:t>
            </a:r>
            <a:r>
              <a:rPr lang="en-US" altLang="ja-JP" sz="2000" dirty="0"/>
              <a:t>35</a:t>
            </a:r>
            <a:r>
              <a:rPr lang="ja-JP" altLang="en-US" sz="2000" dirty="0"/>
              <a:t>回日本臨床精神神経薬理学会・</a:t>
            </a:r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第</a:t>
            </a:r>
            <a:r>
              <a:rPr lang="en-US" altLang="ja-JP" sz="2000" dirty="0"/>
              <a:t>55</a:t>
            </a:r>
            <a:r>
              <a:rPr lang="ja-JP" altLang="en-US" sz="2000" dirty="0"/>
              <a:t>回日本神経精神薬理学会　合同年会</a:t>
            </a:r>
            <a:endParaRPr lang="en-US" altLang="ja-JP" sz="2000" dirty="0"/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筆頭発表者のＣＯ Ｉ 開示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059045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490</Words>
  <Application>Microsoft Office PowerPoint</Application>
  <PresentationFormat>ワイド画面</PresentationFormat>
  <Paragraphs>62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CL7_Hokkaido</dc:creator>
  <cp:lastModifiedBy>hattori</cp:lastModifiedBy>
  <cp:revision>8</cp:revision>
  <dcterms:modified xsi:type="dcterms:W3CDTF">2025-08-27T06:12:48Z</dcterms:modified>
</cp:coreProperties>
</file>